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Lst>
  <p:sldSz cx="18288000" cy="10287000"/>
  <p:notesSz cx="6858000" cy="9144000"/>
  <p:embeddedFontLst>
    <p:embeddedFont>
      <p:font typeface="Calibri" panose="020F0502020204030204" pitchFamily="34" charset="0"/>
      <p:regular r:id="rId15"/>
      <p:bold r:id="rId16"/>
      <p:italic r:id="rId17"/>
      <p:boldItalic r:id="rId18"/>
    </p:embeddedFont>
    <p:embeddedFont>
      <p:font typeface="Open Sauce" panose="020B0604020202020204" charset="-94"/>
      <p:regular r:id="rId19"/>
    </p:embeddedFont>
    <p:embeddedFont>
      <p:font typeface="Open Sauce Bold" panose="020B0604020202020204" charset="-94"/>
      <p:regular r:id="rId20"/>
    </p:embeddedFont>
    <p:embeddedFont>
      <p:font typeface="Open Sauce SemiBold" panose="020B0604020202020204" charset="-94"/>
      <p:regular r:id="rId21"/>
    </p:embeddedFont>
    <p:embeddedFont>
      <p:font typeface="Open Sauce SemiBold Bold" panose="020B0604020202020204" charset="-94"/>
      <p:regular r:id="rId22"/>
    </p:embeddedFont>
    <p:embeddedFont>
      <p:font typeface="Poppins Light Bold" panose="020B0604020202020204" charset="-94"/>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29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894FF"/>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2150538" y="3321032"/>
            <a:ext cx="534313" cy="3397488"/>
            <a:chOff x="0" y="0"/>
            <a:chExt cx="2354580" cy="14971856"/>
          </a:xfrm>
        </p:grpSpPr>
        <p:sp>
          <p:nvSpPr>
            <p:cNvPr id="3" name="Freeform 3"/>
            <p:cNvSpPr/>
            <p:nvPr/>
          </p:nvSpPr>
          <p:spPr>
            <a:xfrm>
              <a:off x="0" y="0"/>
              <a:ext cx="2353310" cy="14971857"/>
            </a:xfrm>
            <a:custGeom>
              <a:avLst/>
              <a:gdLst/>
              <a:ahLst/>
              <a:cxnLst/>
              <a:rect l="l" t="t" r="r" b="b"/>
              <a:pathLst>
                <a:path w="2353310" h="14971857">
                  <a:moveTo>
                    <a:pt x="784860" y="14904546"/>
                  </a:moveTo>
                  <a:cubicBezTo>
                    <a:pt x="905510" y="14945185"/>
                    <a:pt x="1042670" y="14971857"/>
                    <a:pt x="1177290" y="14971857"/>
                  </a:cubicBezTo>
                  <a:cubicBezTo>
                    <a:pt x="1311910" y="14971857"/>
                    <a:pt x="1441450" y="14948996"/>
                    <a:pt x="1560830" y="14908357"/>
                  </a:cubicBezTo>
                  <a:cubicBezTo>
                    <a:pt x="1563370" y="14907085"/>
                    <a:pt x="1565910" y="14907085"/>
                    <a:pt x="1568450" y="14905816"/>
                  </a:cubicBezTo>
                  <a:cubicBezTo>
                    <a:pt x="2016760" y="14743257"/>
                    <a:pt x="2346960" y="14313996"/>
                    <a:pt x="2353310" y="13775106"/>
                  </a:cubicBezTo>
                  <a:lnTo>
                    <a:pt x="2353310" y="0"/>
                  </a:lnTo>
                  <a:lnTo>
                    <a:pt x="0" y="0"/>
                  </a:lnTo>
                  <a:lnTo>
                    <a:pt x="0" y="13764526"/>
                  </a:lnTo>
                  <a:cubicBezTo>
                    <a:pt x="6350" y="14316535"/>
                    <a:pt x="331470" y="14745796"/>
                    <a:pt x="784860" y="14904546"/>
                  </a:cubicBezTo>
                  <a:close/>
                </a:path>
              </a:pathLst>
            </a:custGeom>
            <a:solidFill>
              <a:srgbClr val="0B3B7B"/>
            </a:solidFill>
          </p:spPr>
        </p:sp>
      </p:grpSp>
      <p:pic>
        <p:nvPicPr>
          <p:cNvPr id="4" name="Picture 4"/>
          <p:cNvPicPr>
            <a:picLocks noChangeAspect="1"/>
          </p:cNvPicPr>
          <p:nvPr/>
        </p:nvPicPr>
        <p:blipFill>
          <a:blip r:embed="rId2"/>
          <a:srcRect/>
          <a:stretch>
            <a:fillRect/>
          </a:stretch>
        </p:blipFill>
        <p:spPr>
          <a:xfrm>
            <a:off x="14780774" y="454677"/>
            <a:ext cx="3287746" cy="3287746"/>
          </a:xfrm>
          <a:prstGeom prst="rect">
            <a:avLst/>
          </a:prstGeom>
        </p:spPr>
      </p:pic>
      <p:pic>
        <p:nvPicPr>
          <p:cNvPr id="5" name="Picture 5"/>
          <p:cNvPicPr>
            <a:picLocks noChangeAspect="1"/>
          </p:cNvPicPr>
          <p:nvPr/>
        </p:nvPicPr>
        <p:blipFill>
          <a:blip r:embed="rId3"/>
          <a:srcRect/>
          <a:stretch>
            <a:fillRect/>
          </a:stretch>
        </p:blipFill>
        <p:spPr>
          <a:xfrm>
            <a:off x="13595932" y="6003220"/>
            <a:ext cx="4472588" cy="3966854"/>
          </a:xfrm>
          <a:prstGeom prst="rect">
            <a:avLst/>
          </a:prstGeom>
        </p:spPr>
      </p:pic>
      <p:sp>
        <p:nvSpPr>
          <p:cNvPr id="6" name="TextBox 6"/>
          <p:cNvSpPr txBox="1"/>
          <p:nvPr/>
        </p:nvSpPr>
        <p:spPr>
          <a:xfrm>
            <a:off x="505092" y="445152"/>
            <a:ext cx="14275682" cy="4124251"/>
          </a:xfrm>
          <a:prstGeom prst="rect">
            <a:avLst/>
          </a:prstGeom>
        </p:spPr>
        <p:txBody>
          <a:bodyPr lIns="0" tIns="0" rIns="0" bIns="0" rtlCol="0" anchor="t">
            <a:spAutoFit/>
          </a:bodyPr>
          <a:lstStyle/>
          <a:p>
            <a:pPr>
              <a:lnSpc>
                <a:spcPts val="16200"/>
              </a:lnSpc>
            </a:pPr>
            <a:r>
              <a:rPr lang="en-US" sz="13500">
                <a:solidFill>
                  <a:srgbClr val="E7F3F5"/>
                </a:solidFill>
                <a:latin typeface="Open Sauce Bold"/>
              </a:rPr>
              <a:t>Metalurji ve</a:t>
            </a:r>
          </a:p>
          <a:p>
            <a:pPr>
              <a:lnSpc>
                <a:spcPts val="16200"/>
              </a:lnSpc>
            </a:pPr>
            <a:r>
              <a:rPr lang="en-US" sz="13500">
                <a:solidFill>
                  <a:srgbClr val="E7F3F5"/>
                </a:solidFill>
                <a:latin typeface="Open Sauce Bold"/>
              </a:rPr>
              <a:t>Malzeme Kulübü</a:t>
            </a:r>
          </a:p>
        </p:txBody>
      </p:sp>
      <p:sp>
        <p:nvSpPr>
          <p:cNvPr id="7" name="TextBox 7"/>
          <p:cNvSpPr txBox="1"/>
          <p:nvPr/>
        </p:nvSpPr>
        <p:spPr>
          <a:xfrm>
            <a:off x="715666" y="6694443"/>
            <a:ext cx="6435405" cy="1918177"/>
          </a:xfrm>
          <a:prstGeom prst="rect">
            <a:avLst/>
          </a:prstGeom>
        </p:spPr>
        <p:txBody>
          <a:bodyPr lIns="0" tIns="0" rIns="0" bIns="0" rtlCol="0" anchor="t">
            <a:spAutoFit/>
          </a:bodyPr>
          <a:lstStyle/>
          <a:p>
            <a:pPr>
              <a:lnSpc>
                <a:spcPts val="7665"/>
              </a:lnSpc>
            </a:pPr>
            <a:r>
              <a:rPr lang="en-US" sz="5475">
                <a:solidFill>
                  <a:srgbClr val="05013C"/>
                </a:solidFill>
                <a:latin typeface="Open Sauce Bold"/>
              </a:rPr>
              <a:t>Karadeniz Teknik Üniversitesi</a:t>
            </a:r>
          </a:p>
        </p:txBody>
      </p:sp>
      <p:sp>
        <p:nvSpPr>
          <p:cNvPr id="8" name="TextBox 8"/>
          <p:cNvSpPr txBox="1"/>
          <p:nvPr/>
        </p:nvSpPr>
        <p:spPr>
          <a:xfrm>
            <a:off x="0" y="4797704"/>
            <a:ext cx="3933368" cy="930833"/>
          </a:xfrm>
          <a:prstGeom prst="rect">
            <a:avLst/>
          </a:prstGeom>
        </p:spPr>
        <p:txBody>
          <a:bodyPr lIns="0" tIns="0" rIns="0" bIns="0" rtlCol="0" anchor="t">
            <a:spAutoFit/>
          </a:bodyPr>
          <a:lstStyle/>
          <a:p>
            <a:pPr algn="ctr">
              <a:lnSpc>
                <a:spcPts val="3217"/>
              </a:lnSpc>
            </a:pPr>
            <a:r>
              <a:rPr lang="en-US" sz="2298">
                <a:solidFill>
                  <a:srgbClr val="FFFFFF"/>
                </a:solidFill>
                <a:latin typeface="Open Sauce"/>
              </a:rPr>
              <a:t>KTÜ MMK</a:t>
            </a:r>
          </a:p>
          <a:p>
            <a:pPr algn="ctr">
              <a:lnSpc>
                <a:spcPts val="4400"/>
              </a:lnSpc>
            </a:pPr>
            <a:endParaRPr lang="en-US" sz="2298">
              <a:solidFill>
                <a:srgbClr val="FFFFFF"/>
              </a:solidFill>
              <a:latin typeface="Open Sauce"/>
            </a:endParaRPr>
          </a:p>
        </p:txBody>
      </p:sp>
      <p:sp>
        <p:nvSpPr>
          <p:cNvPr id="9" name="TextBox 9"/>
          <p:cNvSpPr txBox="1"/>
          <p:nvPr/>
        </p:nvSpPr>
        <p:spPr>
          <a:xfrm>
            <a:off x="7856792" y="6614650"/>
            <a:ext cx="6106730" cy="3449650"/>
          </a:xfrm>
          <a:prstGeom prst="rect">
            <a:avLst/>
          </a:prstGeom>
        </p:spPr>
        <p:txBody>
          <a:bodyPr lIns="0" tIns="0" rIns="0" bIns="0" rtlCol="0" anchor="t">
            <a:spAutoFit/>
          </a:bodyPr>
          <a:lstStyle/>
          <a:p>
            <a:pPr marL="703561" lvl="1" indent="-351780">
              <a:lnSpc>
                <a:spcPts val="4562"/>
              </a:lnSpc>
              <a:buFont typeface="Arial"/>
              <a:buChar char="•"/>
            </a:pPr>
            <a:r>
              <a:rPr lang="en-US" sz="3258" spc="202">
                <a:solidFill>
                  <a:srgbClr val="FFFFFF"/>
                </a:solidFill>
                <a:latin typeface="Open Sauce"/>
              </a:rPr>
              <a:t>MELİKE TAŞYÜREK</a:t>
            </a:r>
          </a:p>
          <a:p>
            <a:pPr marL="703561" lvl="1" indent="-351780">
              <a:lnSpc>
                <a:spcPts val="4562"/>
              </a:lnSpc>
              <a:buFont typeface="Arial"/>
              <a:buChar char="•"/>
            </a:pPr>
            <a:r>
              <a:rPr lang="en-US" sz="3258" spc="202">
                <a:solidFill>
                  <a:srgbClr val="FFFFFF"/>
                </a:solidFill>
                <a:latin typeface="Open Sauce"/>
              </a:rPr>
              <a:t>GİZEM ATİK</a:t>
            </a:r>
          </a:p>
          <a:p>
            <a:pPr marL="703561" lvl="1" indent="-351780">
              <a:lnSpc>
                <a:spcPts val="4562"/>
              </a:lnSpc>
              <a:buFont typeface="Arial"/>
              <a:buChar char="•"/>
            </a:pPr>
            <a:r>
              <a:rPr lang="en-US" sz="3258" spc="202">
                <a:solidFill>
                  <a:srgbClr val="FFFFFF"/>
                </a:solidFill>
                <a:latin typeface="Open Sauce"/>
              </a:rPr>
              <a:t>EYÜP SANCAK</a:t>
            </a:r>
          </a:p>
          <a:p>
            <a:pPr marL="703561" lvl="1" indent="-351780">
              <a:lnSpc>
                <a:spcPts val="4562"/>
              </a:lnSpc>
              <a:buFont typeface="Arial"/>
              <a:buChar char="•"/>
            </a:pPr>
            <a:r>
              <a:rPr lang="en-US" sz="3258" spc="202">
                <a:solidFill>
                  <a:srgbClr val="FFFFFF"/>
                </a:solidFill>
                <a:latin typeface="Open Sauce"/>
              </a:rPr>
              <a:t>HİRA BOZDEMİR</a:t>
            </a:r>
          </a:p>
          <a:p>
            <a:pPr marL="703561" lvl="1" indent="-351780">
              <a:lnSpc>
                <a:spcPts val="4562"/>
              </a:lnSpc>
              <a:buFont typeface="Arial"/>
              <a:buChar char="•"/>
            </a:pPr>
            <a:r>
              <a:rPr lang="en-US" sz="3258" spc="202">
                <a:solidFill>
                  <a:srgbClr val="FFFFFF"/>
                </a:solidFill>
                <a:latin typeface="Open Sauce"/>
              </a:rPr>
              <a:t>ALİ GÜVENÇ </a:t>
            </a:r>
          </a:p>
          <a:p>
            <a:pPr>
              <a:lnSpc>
                <a:spcPts val="4562"/>
              </a:lnSpc>
            </a:pPr>
            <a:endParaRPr lang="en-US" sz="3258" spc="202">
              <a:solidFill>
                <a:srgbClr val="FFFFFF"/>
              </a:solidFill>
              <a:latin typeface="Open Sauce"/>
            </a:endParaRPr>
          </a:p>
        </p:txBody>
      </p:sp>
      <p:sp>
        <p:nvSpPr>
          <p:cNvPr id="10" name="TextBox 10"/>
          <p:cNvSpPr txBox="1"/>
          <p:nvPr/>
        </p:nvSpPr>
        <p:spPr>
          <a:xfrm>
            <a:off x="8120926" y="5814262"/>
            <a:ext cx="6335477" cy="493769"/>
          </a:xfrm>
          <a:prstGeom prst="rect">
            <a:avLst/>
          </a:prstGeom>
        </p:spPr>
        <p:txBody>
          <a:bodyPr lIns="0" tIns="0" rIns="0" bIns="0" rtlCol="0" anchor="t">
            <a:spAutoFit/>
          </a:bodyPr>
          <a:lstStyle/>
          <a:p>
            <a:pPr>
              <a:lnSpc>
                <a:spcPts val="3796"/>
              </a:lnSpc>
            </a:pPr>
            <a:r>
              <a:rPr lang="en-US" sz="3835" spc="237">
                <a:solidFill>
                  <a:srgbClr val="05013C"/>
                </a:solidFill>
                <a:latin typeface="Open Sauce Bold"/>
              </a:rPr>
              <a:t>KONUŞMACILAR</a:t>
            </a:r>
          </a:p>
        </p:txBody>
      </p:sp>
      <p:sp>
        <p:nvSpPr>
          <p:cNvPr id="11" name="TextBox 11"/>
          <p:cNvSpPr txBox="1"/>
          <p:nvPr/>
        </p:nvSpPr>
        <p:spPr>
          <a:xfrm>
            <a:off x="13903657" y="4723045"/>
            <a:ext cx="3909496" cy="1080150"/>
          </a:xfrm>
          <a:prstGeom prst="rect">
            <a:avLst/>
          </a:prstGeom>
        </p:spPr>
        <p:txBody>
          <a:bodyPr lIns="0" tIns="0" rIns="0" bIns="0" rtlCol="0" anchor="t">
            <a:spAutoFit/>
          </a:bodyPr>
          <a:lstStyle/>
          <a:p>
            <a:pPr marL="450415" lvl="1" indent="-225208">
              <a:lnSpc>
                <a:spcPts val="2920"/>
              </a:lnSpc>
              <a:buFont typeface="Arial"/>
              <a:buChar char="•"/>
            </a:pPr>
            <a:r>
              <a:rPr lang="en-US" sz="2086" spc="129">
                <a:solidFill>
                  <a:srgbClr val="0B3B7B"/>
                </a:solidFill>
                <a:latin typeface="Poppins Light Bold"/>
              </a:rPr>
              <a:t>METALURJİ VE MALZEME KULÜBÜ NE İŞ YAPAR KİMDİR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E4D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284" b="12713"/>
          <a:stretch>
            <a:fillRect/>
          </a:stretch>
        </p:blipFill>
        <p:spPr>
          <a:xfrm>
            <a:off x="0" y="797052"/>
            <a:ext cx="6098703" cy="8461248"/>
          </a:xfrm>
          <a:prstGeom prst="rect">
            <a:avLst/>
          </a:prstGeom>
        </p:spPr>
      </p:pic>
      <p:pic>
        <p:nvPicPr>
          <p:cNvPr id="3" name="Picture 3"/>
          <p:cNvPicPr>
            <a:picLocks noChangeAspect="1"/>
          </p:cNvPicPr>
          <p:nvPr/>
        </p:nvPicPr>
        <p:blipFill>
          <a:blip r:embed="rId3"/>
          <a:srcRect t="10234" b="10544"/>
          <a:stretch>
            <a:fillRect/>
          </a:stretch>
        </p:blipFill>
        <p:spPr>
          <a:xfrm>
            <a:off x="6141564" y="797052"/>
            <a:ext cx="6004872" cy="8461248"/>
          </a:xfrm>
          <a:prstGeom prst="rect">
            <a:avLst/>
          </a:prstGeom>
        </p:spPr>
      </p:pic>
      <p:pic>
        <p:nvPicPr>
          <p:cNvPr id="4" name="Picture 4"/>
          <p:cNvPicPr>
            <a:picLocks noChangeAspect="1"/>
          </p:cNvPicPr>
          <p:nvPr/>
        </p:nvPicPr>
        <p:blipFill>
          <a:blip r:embed="rId4"/>
          <a:srcRect t="11165" r="3133" b="13336"/>
          <a:stretch>
            <a:fillRect/>
          </a:stretch>
        </p:blipFill>
        <p:spPr>
          <a:xfrm>
            <a:off x="12146436" y="797052"/>
            <a:ext cx="6103464" cy="846124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894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977" r="120" b="2990"/>
          <a:stretch>
            <a:fillRect/>
          </a:stretch>
        </p:blipFill>
        <p:spPr>
          <a:xfrm>
            <a:off x="1028700" y="1028700"/>
            <a:ext cx="16230600" cy="82296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E4D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198912" y="1028700"/>
            <a:ext cx="5890176" cy="834007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77713" y="0"/>
            <a:ext cx="10332574" cy="1033257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894FF"/>
        </a:solidFill>
        <a:effectLst/>
      </p:bgPr>
    </p:bg>
    <p:spTree>
      <p:nvGrpSpPr>
        <p:cNvPr id="1" name=""/>
        <p:cNvGrpSpPr/>
        <p:nvPr/>
      </p:nvGrpSpPr>
      <p:grpSpPr>
        <a:xfrm>
          <a:off x="0" y="0"/>
          <a:ext cx="0" cy="0"/>
          <a:chOff x="0" y="0"/>
          <a:chExt cx="0" cy="0"/>
        </a:xfrm>
      </p:grpSpPr>
      <p:sp>
        <p:nvSpPr>
          <p:cNvPr id="2" name="AutoShape 2"/>
          <p:cNvSpPr/>
          <p:nvPr/>
        </p:nvSpPr>
        <p:spPr>
          <a:xfrm>
            <a:off x="7125875" y="2740403"/>
            <a:ext cx="10770132" cy="1620201"/>
          </a:xfrm>
          <a:prstGeom prst="rect">
            <a:avLst/>
          </a:prstGeom>
          <a:solidFill>
            <a:srgbClr val="FFFFFF"/>
          </a:solidFill>
        </p:spPr>
      </p:sp>
      <p:sp>
        <p:nvSpPr>
          <p:cNvPr id="3" name="AutoShape 3"/>
          <p:cNvSpPr/>
          <p:nvPr/>
        </p:nvSpPr>
        <p:spPr>
          <a:xfrm>
            <a:off x="7125875" y="373796"/>
            <a:ext cx="10770132" cy="2127766"/>
          </a:xfrm>
          <a:prstGeom prst="rect">
            <a:avLst/>
          </a:prstGeom>
          <a:solidFill>
            <a:srgbClr val="FFFFFF"/>
          </a:solidFill>
        </p:spPr>
      </p:sp>
      <p:sp>
        <p:nvSpPr>
          <p:cNvPr id="4" name="AutoShape 4"/>
          <p:cNvSpPr/>
          <p:nvPr/>
        </p:nvSpPr>
        <p:spPr>
          <a:xfrm>
            <a:off x="7125875" y="4598729"/>
            <a:ext cx="10770132" cy="2146216"/>
          </a:xfrm>
          <a:prstGeom prst="rect">
            <a:avLst/>
          </a:prstGeom>
          <a:solidFill>
            <a:srgbClr val="FFFFFF"/>
          </a:solidFill>
        </p:spPr>
      </p:sp>
      <p:sp>
        <p:nvSpPr>
          <p:cNvPr id="5" name="TextBox 5"/>
          <p:cNvSpPr txBox="1"/>
          <p:nvPr/>
        </p:nvSpPr>
        <p:spPr>
          <a:xfrm>
            <a:off x="266007" y="3942770"/>
            <a:ext cx="6259483" cy="2552402"/>
          </a:xfrm>
          <a:prstGeom prst="rect">
            <a:avLst/>
          </a:prstGeom>
        </p:spPr>
        <p:txBody>
          <a:bodyPr lIns="0" tIns="0" rIns="0" bIns="0" rtlCol="0" anchor="t">
            <a:spAutoFit/>
          </a:bodyPr>
          <a:lstStyle/>
          <a:p>
            <a:pPr>
              <a:lnSpc>
                <a:spcPts val="10085"/>
              </a:lnSpc>
            </a:pPr>
            <a:r>
              <a:rPr lang="en-US" sz="8404">
                <a:solidFill>
                  <a:srgbClr val="FFFFFF"/>
                </a:solidFill>
                <a:latin typeface="Open Sauce SemiBold Bold"/>
              </a:rPr>
              <a:t>Amacımız,</a:t>
            </a:r>
          </a:p>
          <a:p>
            <a:pPr>
              <a:lnSpc>
                <a:spcPts val="10085"/>
              </a:lnSpc>
            </a:pPr>
            <a:r>
              <a:rPr lang="en-US" sz="8404">
                <a:solidFill>
                  <a:srgbClr val="FFFFFF"/>
                </a:solidFill>
                <a:latin typeface="Open Sauce SemiBold Bold"/>
              </a:rPr>
              <a:t>Özgörümüz</a:t>
            </a:r>
          </a:p>
        </p:txBody>
      </p:sp>
      <p:sp>
        <p:nvSpPr>
          <p:cNvPr id="6" name="TextBox 6"/>
          <p:cNvSpPr txBox="1"/>
          <p:nvPr/>
        </p:nvSpPr>
        <p:spPr>
          <a:xfrm>
            <a:off x="7125875" y="555510"/>
            <a:ext cx="10770132" cy="1698403"/>
          </a:xfrm>
          <a:prstGeom prst="rect">
            <a:avLst/>
          </a:prstGeom>
        </p:spPr>
        <p:txBody>
          <a:bodyPr lIns="0" tIns="0" rIns="0" bIns="0" rtlCol="0" anchor="t">
            <a:spAutoFit/>
          </a:bodyPr>
          <a:lstStyle/>
          <a:p>
            <a:pPr algn="ctr">
              <a:lnSpc>
                <a:spcPts val="4562"/>
              </a:lnSpc>
              <a:spcBef>
                <a:spcPct val="0"/>
              </a:spcBef>
            </a:pPr>
            <a:r>
              <a:rPr lang="en-US" sz="3258" spc="202">
                <a:solidFill>
                  <a:srgbClr val="000000"/>
                </a:solidFill>
                <a:latin typeface="Open Sauce"/>
              </a:rPr>
              <a:t>İnsanların bireysel, kültürel ve sosyal gelişimlere katkıda bulunarak, araştırıcı ve yaratıcı nitelikler oluşturmak</a:t>
            </a:r>
          </a:p>
        </p:txBody>
      </p:sp>
      <p:sp>
        <p:nvSpPr>
          <p:cNvPr id="7" name="TextBox 7"/>
          <p:cNvSpPr txBox="1"/>
          <p:nvPr/>
        </p:nvSpPr>
        <p:spPr>
          <a:xfrm>
            <a:off x="7125875" y="2918303"/>
            <a:ext cx="10770132" cy="1197726"/>
          </a:xfrm>
          <a:prstGeom prst="rect">
            <a:avLst/>
          </a:prstGeom>
        </p:spPr>
        <p:txBody>
          <a:bodyPr lIns="0" tIns="0" rIns="0" bIns="0" rtlCol="0" anchor="t">
            <a:spAutoFit/>
          </a:bodyPr>
          <a:lstStyle/>
          <a:p>
            <a:pPr algn="ctr">
              <a:lnSpc>
                <a:spcPts val="4842"/>
              </a:lnSpc>
              <a:spcBef>
                <a:spcPct val="0"/>
              </a:spcBef>
            </a:pPr>
            <a:r>
              <a:rPr lang="en-US" sz="3458" spc="214">
                <a:solidFill>
                  <a:srgbClr val="000000"/>
                </a:solidFill>
                <a:latin typeface="Open Sauce"/>
              </a:rPr>
              <a:t>İlgi alanları üzerine etkinlikler yapılarak veya yeni ilgi alanlarına yönelimleri sağlamak</a:t>
            </a:r>
          </a:p>
        </p:txBody>
      </p:sp>
      <p:sp>
        <p:nvSpPr>
          <p:cNvPr id="8" name="TextBox 8"/>
          <p:cNvSpPr txBox="1"/>
          <p:nvPr/>
        </p:nvSpPr>
        <p:spPr>
          <a:xfrm>
            <a:off x="7502131" y="4846793"/>
            <a:ext cx="10017620" cy="1648380"/>
          </a:xfrm>
          <a:prstGeom prst="rect">
            <a:avLst/>
          </a:prstGeom>
        </p:spPr>
        <p:txBody>
          <a:bodyPr lIns="0" tIns="0" rIns="0" bIns="0" rtlCol="0" anchor="t">
            <a:spAutoFit/>
          </a:bodyPr>
          <a:lstStyle/>
          <a:p>
            <a:pPr algn="ctr">
              <a:lnSpc>
                <a:spcPts val="4422"/>
              </a:lnSpc>
              <a:spcBef>
                <a:spcPct val="0"/>
              </a:spcBef>
            </a:pPr>
            <a:r>
              <a:rPr lang="en-US" sz="3158" spc="195">
                <a:solidFill>
                  <a:srgbClr val="000000"/>
                </a:solidFill>
                <a:latin typeface="Open Sauce"/>
              </a:rPr>
              <a:t>Birlikte çalışma alışkanlığı kazanmaya</a:t>
            </a:r>
          </a:p>
          <a:p>
            <a:pPr algn="ctr">
              <a:lnSpc>
                <a:spcPts val="4422"/>
              </a:lnSpc>
              <a:spcBef>
                <a:spcPct val="0"/>
              </a:spcBef>
            </a:pPr>
            <a:r>
              <a:rPr lang="en-US" sz="3158" spc="195">
                <a:solidFill>
                  <a:srgbClr val="000000"/>
                </a:solidFill>
                <a:latin typeface="Open Sauce"/>
              </a:rPr>
              <a:t> büyük önem verip,</a:t>
            </a:r>
          </a:p>
          <a:p>
            <a:pPr algn="ctr">
              <a:lnSpc>
                <a:spcPts val="4422"/>
              </a:lnSpc>
              <a:spcBef>
                <a:spcPct val="0"/>
              </a:spcBef>
            </a:pPr>
            <a:r>
              <a:rPr lang="en-US" sz="3158" spc="195">
                <a:solidFill>
                  <a:srgbClr val="000000"/>
                </a:solidFill>
                <a:latin typeface="Open Sauce"/>
              </a:rPr>
              <a:t> insanlara bu konuda her imkanı sunma gayreti</a:t>
            </a:r>
          </a:p>
        </p:txBody>
      </p:sp>
      <p:sp>
        <p:nvSpPr>
          <p:cNvPr id="9" name="AutoShape 9"/>
          <p:cNvSpPr/>
          <p:nvPr/>
        </p:nvSpPr>
        <p:spPr>
          <a:xfrm>
            <a:off x="7125875" y="7054739"/>
            <a:ext cx="10770132" cy="2873742"/>
          </a:xfrm>
          <a:prstGeom prst="rect">
            <a:avLst/>
          </a:prstGeom>
          <a:solidFill>
            <a:srgbClr val="FFFFFF"/>
          </a:solidFill>
        </p:spPr>
      </p:sp>
      <p:sp>
        <p:nvSpPr>
          <p:cNvPr id="10" name="TextBox 10"/>
          <p:cNvSpPr txBox="1"/>
          <p:nvPr/>
        </p:nvSpPr>
        <p:spPr>
          <a:xfrm>
            <a:off x="6854579" y="7265383"/>
            <a:ext cx="11433421" cy="2404829"/>
          </a:xfrm>
          <a:prstGeom prst="rect">
            <a:avLst/>
          </a:prstGeom>
        </p:spPr>
        <p:txBody>
          <a:bodyPr lIns="0" tIns="0" rIns="0" bIns="0" rtlCol="0" anchor="t">
            <a:spAutoFit/>
          </a:bodyPr>
          <a:lstStyle/>
          <a:p>
            <a:pPr algn="ctr">
              <a:lnSpc>
                <a:spcPts val="3213"/>
              </a:lnSpc>
              <a:spcBef>
                <a:spcPct val="0"/>
              </a:spcBef>
            </a:pPr>
            <a:r>
              <a:rPr lang="en-US" sz="2295" spc="142">
                <a:solidFill>
                  <a:srgbClr val="000000"/>
                </a:solidFill>
                <a:latin typeface="Open Sauce"/>
              </a:rPr>
              <a:t>Metalurji ve malzeme mühendisliği alanında ulusal ve uluslararası düzeydeki projelerde görev alabilecek Metalurji ve Malzeme Mühendislerini yetiştiren, ulusal ve uluslararası proje çalışmaları yürüterek bölgesel ve ulusal kalkınmaya katkı yapan, bilimsel araştırmalar sonucunda yeni teknolojik malzemeler geliştiren ve uluslararası seviyede akredite olmuş bir bölüm olmak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E4DE"/>
        </a:solidFill>
        <a:effectLst/>
      </p:bgPr>
    </p:bg>
    <p:spTree>
      <p:nvGrpSpPr>
        <p:cNvPr id="1" name=""/>
        <p:cNvGrpSpPr/>
        <p:nvPr/>
      </p:nvGrpSpPr>
      <p:grpSpPr>
        <a:xfrm>
          <a:off x="0" y="0"/>
          <a:ext cx="0" cy="0"/>
          <a:chOff x="0" y="0"/>
          <a:chExt cx="0" cy="0"/>
        </a:xfrm>
      </p:grpSpPr>
      <p:grpSp>
        <p:nvGrpSpPr>
          <p:cNvPr id="2" name="Group 2"/>
          <p:cNvGrpSpPr/>
          <p:nvPr/>
        </p:nvGrpSpPr>
        <p:grpSpPr>
          <a:xfrm>
            <a:off x="11178017" y="447567"/>
            <a:ext cx="6716124" cy="9391866"/>
            <a:chOff x="0" y="0"/>
            <a:chExt cx="8954832" cy="12522488"/>
          </a:xfrm>
        </p:grpSpPr>
        <p:pic>
          <p:nvPicPr>
            <p:cNvPr id="3" name="Picture 3"/>
            <p:cNvPicPr>
              <a:picLocks noChangeAspect="1"/>
            </p:cNvPicPr>
            <p:nvPr/>
          </p:nvPicPr>
          <p:blipFill>
            <a:blip r:embed="rId2"/>
            <a:srcRect l="537" r="537" b="1841"/>
            <a:stretch>
              <a:fillRect/>
            </a:stretch>
          </p:blipFill>
          <p:spPr>
            <a:xfrm>
              <a:off x="0" y="0"/>
              <a:ext cx="8954832" cy="12522488"/>
            </a:xfrm>
            <a:prstGeom prst="rect">
              <a:avLst/>
            </a:prstGeom>
          </p:spPr>
        </p:pic>
      </p:grpSp>
      <p:sp>
        <p:nvSpPr>
          <p:cNvPr id="4" name="AutoShape 4"/>
          <p:cNvSpPr/>
          <p:nvPr/>
        </p:nvSpPr>
        <p:spPr>
          <a:xfrm>
            <a:off x="346134" y="3009956"/>
            <a:ext cx="9884632" cy="1898251"/>
          </a:xfrm>
          <a:prstGeom prst="rect">
            <a:avLst/>
          </a:prstGeom>
          <a:solidFill>
            <a:srgbClr val="FFFFFF"/>
          </a:solidFill>
        </p:spPr>
      </p:sp>
      <p:pic>
        <p:nvPicPr>
          <p:cNvPr id="5" name="Picture 5"/>
          <p:cNvPicPr>
            <a:picLocks noChangeAspect="1"/>
          </p:cNvPicPr>
          <p:nvPr/>
        </p:nvPicPr>
        <p:blipFill>
          <a:blip r:embed="rId3"/>
          <a:srcRect/>
          <a:stretch>
            <a:fillRect/>
          </a:stretch>
        </p:blipFill>
        <p:spPr>
          <a:xfrm>
            <a:off x="346134" y="5143500"/>
            <a:ext cx="9884632" cy="4567230"/>
          </a:xfrm>
          <a:prstGeom prst="rect">
            <a:avLst/>
          </a:prstGeom>
        </p:spPr>
      </p:pic>
      <p:sp>
        <p:nvSpPr>
          <p:cNvPr id="6" name="TextBox 6"/>
          <p:cNvSpPr txBox="1"/>
          <p:nvPr/>
        </p:nvSpPr>
        <p:spPr>
          <a:xfrm>
            <a:off x="792009" y="1019175"/>
            <a:ext cx="8992881" cy="1380976"/>
          </a:xfrm>
          <a:prstGeom prst="rect">
            <a:avLst/>
          </a:prstGeom>
        </p:spPr>
        <p:txBody>
          <a:bodyPr lIns="0" tIns="0" rIns="0" bIns="0" rtlCol="0" anchor="t">
            <a:spAutoFit/>
          </a:bodyPr>
          <a:lstStyle/>
          <a:p>
            <a:pPr>
              <a:lnSpc>
                <a:spcPts val="10800"/>
              </a:lnSpc>
            </a:pPr>
            <a:r>
              <a:rPr lang="en-US" sz="9000">
                <a:solidFill>
                  <a:srgbClr val="000000"/>
                </a:solidFill>
                <a:latin typeface="Open Sauce SemiBold"/>
              </a:rPr>
              <a:t>Aktivitelerimiz</a:t>
            </a:r>
          </a:p>
        </p:txBody>
      </p:sp>
      <p:sp>
        <p:nvSpPr>
          <p:cNvPr id="7" name="TextBox 7"/>
          <p:cNvSpPr txBox="1"/>
          <p:nvPr/>
        </p:nvSpPr>
        <p:spPr>
          <a:xfrm>
            <a:off x="-96616" y="3362293"/>
            <a:ext cx="10770132" cy="1126903"/>
          </a:xfrm>
          <a:prstGeom prst="rect">
            <a:avLst/>
          </a:prstGeom>
        </p:spPr>
        <p:txBody>
          <a:bodyPr lIns="0" tIns="0" rIns="0" bIns="0" rtlCol="0" anchor="t">
            <a:spAutoFit/>
          </a:bodyPr>
          <a:lstStyle/>
          <a:p>
            <a:pPr algn="ctr">
              <a:lnSpc>
                <a:spcPts val="4562"/>
              </a:lnSpc>
            </a:pPr>
            <a:r>
              <a:rPr lang="en-US" sz="3258" spc="202">
                <a:solidFill>
                  <a:srgbClr val="000000"/>
                </a:solidFill>
                <a:latin typeface="Open Sauce"/>
              </a:rPr>
              <a:t>Sektörde çalışan kişilerle öğrencilerin</a:t>
            </a:r>
          </a:p>
          <a:p>
            <a:pPr algn="ctr">
              <a:lnSpc>
                <a:spcPts val="4562"/>
              </a:lnSpc>
              <a:spcBef>
                <a:spcPct val="0"/>
              </a:spcBef>
            </a:pPr>
            <a:r>
              <a:rPr lang="en-US" sz="3258" spc="202">
                <a:solidFill>
                  <a:srgbClr val="000000"/>
                </a:solidFill>
                <a:latin typeface="Open Sauce"/>
              </a:rPr>
              <a:t> buluşması</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E4DE"/>
        </a:solidFill>
        <a:effectLst/>
      </p:bgPr>
    </p:bg>
    <p:spTree>
      <p:nvGrpSpPr>
        <p:cNvPr id="1" name=""/>
        <p:cNvGrpSpPr/>
        <p:nvPr/>
      </p:nvGrpSpPr>
      <p:grpSpPr>
        <a:xfrm>
          <a:off x="0" y="0"/>
          <a:ext cx="0" cy="0"/>
          <a:chOff x="0" y="0"/>
          <a:chExt cx="0" cy="0"/>
        </a:xfrm>
      </p:grpSpPr>
      <p:sp>
        <p:nvSpPr>
          <p:cNvPr id="2" name="AutoShape 2"/>
          <p:cNvSpPr/>
          <p:nvPr/>
        </p:nvSpPr>
        <p:spPr>
          <a:xfrm>
            <a:off x="261495" y="2691434"/>
            <a:ext cx="9513870" cy="1256133"/>
          </a:xfrm>
          <a:prstGeom prst="rect">
            <a:avLst/>
          </a:prstGeom>
          <a:solidFill>
            <a:srgbClr val="FFFFFF"/>
          </a:solidFill>
        </p:spPr>
      </p:sp>
      <p:pic>
        <p:nvPicPr>
          <p:cNvPr id="3" name="Picture 3"/>
          <p:cNvPicPr>
            <a:picLocks noChangeAspect="1"/>
          </p:cNvPicPr>
          <p:nvPr/>
        </p:nvPicPr>
        <p:blipFill>
          <a:blip r:embed="rId2"/>
          <a:srcRect/>
          <a:stretch>
            <a:fillRect/>
          </a:stretch>
        </p:blipFill>
        <p:spPr>
          <a:xfrm>
            <a:off x="11129886" y="1028700"/>
            <a:ext cx="5898952" cy="8229600"/>
          </a:xfrm>
          <a:prstGeom prst="rect">
            <a:avLst/>
          </a:prstGeom>
        </p:spPr>
      </p:pic>
      <p:pic>
        <p:nvPicPr>
          <p:cNvPr id="4" name="Picture 4"/>
          <p:cNvPicPr>
            <a:picLocks noChangeAspect="1"/>
          </p:cNvPicPr>
          <p:nvPr/>
        </p:nvPicPr>
        <p:blipFill>
          <a:blip r:embed="rId3"/>
          <a:srcRect/>
          <a:stretch>
            <a:fillRect/>
          </a:stretch>
        </p:blipFill>
        <p:spPr>
          <a:xfrm>
            <a:off x="3350201" y="4242842"/>
            <a:ext cx="3857448" cy="5434527"/>
          </a:xfrm>
          <a:prstGeom prst="rect">
            <a:avLst/>
          </a:prstGeom>
        </p:spPr>
      </p:pic>
      <p:sp>
        <p:nvSpPr>
          <p:cNvPr id="5" name="TextBox 5"/>
          <p:cNvSpPr txBox="1"/>
          <p:nvPr/>
        </p:nvSpPr>
        <p:spPr>
          <a:xfrm>
            <a:off x="782484" y="1019175"/>
            <a:ext cx="8992881" cy="1380976"/>
          </a:xfrm>
          <a:prstGeom prst="rect">
            <a:avLst/>
          </a:prstGeom>
        </p:spPr>
        <p:txBody>
          <a:bodyPr lIns="0" tIns="0" rIns="0" bIns="0" rtlCol="0" anchor="t">
            <a:spAutoFit/>
          </a:bodyPr>
          <a:lstStyle/>
          <a:p>
            <a:pPr>
              <a:lnSpc>
                <a:spcPts val="10800"/>
              </a:lnSpc>
            </a:pPr>
            <a:r>
              <a:rPr lang="en-US" sz="9000">
                <a:solidFill>
                  <a:srgbClr val="000000"/>
                </a:solidFill>
                <a:latin typeface="Open Sauce SemiBold"/>
              </a:rPr>
              <a:t>Aktivitelerimiz</a:t>
            </a:r>
          </a:p>
        </p:txBody>
      </p:sp>
      <p:sp>
        <p:nvSpPr>
          <p:cNvPr id="6" name="TextBox 6"/>
          <p:cNvSpPr txBox="1"/>
          <p:nvPr/>
        </p:nvSpPr>
        <p:spPr>
          <a:xfrm>
            <a:off x="-366636" y="2990719"/>
            <a:ext cx="10770132" cy="581364"/>
          </a:xfrm>
          <a:prstGeom prst="rect">
            <a:avLst/>
          </a:prstGeom>
        </p:spPr>
        <p:txBody>
          <a:bodyPr lIns="0" tIns="0" rIns="0" bIns="0" rtlCol="0" anchor="t">
            <a:spAutoFit/>
          </a:bodyPr>
          <a:lstStyle/>
          <a:p>
            <a:pPr algn="ctr">
              <a:lnSpc>
                <a:spcPts val="4702"/>
              </a:lnSpc>
              <a:spcBef>
                <a:spcPct val="0"/>
              </a:spcBef>
            </a:pPr>
            <a:r>
              <a:rPr lang="en-US" sz="3358" spc="208">
                <a:solidFill>
                  <a:srgbClr val="000000"/>
                </a:solidFill>
                <a:latin typeface="Open Sauce"/>
              </a:rPr>
              <a:t>Mezun-öğrenci buluşmaları</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894FF"/>
        </a:solidFill>
        <a:effectLst/>
      </p:bgPr>
    </p:bg>
    <p:spTree>
      <p:nvGrpSpPr>
        <p:cNvPr id="1" name=""/>
        <p:cNvGrpSpPr/>
        <p:nvPr/>
      </p:nvGrpSpPr>
      <p:grpSpPr>
        <a:xfrm>
          <a:off x="0" y="0"/>
          <a:ext cx="0" cy="0"/>
          <a:chOff x="0" y="0"/>
          <a:chExt cx="0" cy="0"/>
        </a:xfrm>
      </p:grpSpPr>
      <p:sp>
        <p:nvSpPr>
          <p:cNvPr id="2" name="AutoShape 2"/>
          <p:cNvSpPr/>
          <p:nvPr/>
        </p:nvSpPr>
        <p:spPr>
          <a:xfrm>
            <a:off x="251970" y="2680716"/>
            <a:ext cx="9682933" cy="1755405"/>
          </a:xfrm>
          <a:prstGeom prst="rect">
            <a:avLst/>
          </a:prstGeom>
          <a:solidFill>
            <a:srgbClr val="FFFFFF"/>
          </a:solidFill>
        </p:spPr>
      </p:sp>
      <p:pic>
        <p:nvPicPr>
          <p:cNvPr id="3" name="Picture 3"/>
          <p:cNvPicPr>
            <a:picLocks noChangeAspect="1"/>
          </p:cNvPicPr>
          <p:nvPr/>
        </p:nvPicPr>
        <p:blipFill>
          <a:blip r:embed="rId2"/>
          <a:srcRect/>
          <a:stretch>
            <a:fillRect/>
          </a:stretch>
        </p:blipFill>
        <p:spPr>
          <a:xfrm>
            <a:off x="12901466" y="498946"/>
            <a:ext cx="4357834" cy="4363538"/>
          </a:xfrm>
          <a:prstGeom prst="rect">
            <a:avLst/>
          </a:prstGeom>
        </p:spPr>
      </p:pic>
      <p:pic>
        <p:nvPicPr>
          <p:cNvPr id="4" name="Picture 4"/>
          <p:cNvPicPr>
            <a:picLocks noChangeAspect="1"/>
          </p:cNvPicPr>
          <p:nvPr/>
        </p:nvPicPr>
        <p:blipFill>
          <a:blip r:embed="rId3"/>
          <a:srcRect/>
          <a:stretch>
            <a:fillRect/>
          </a:stretch>
        </p:blipFill>
        <p:spPr>
          <a:xfrm>
            <a:off x="350249" y="4775203"/>
            <a:ext cx="3421962" cy="4840236"/>
          </a:xfrm>
          <a:prstGeom prst="rect">
            <a:avLst/>
          </a:prstGeom>
        </p:spPr>
      </p:pic>
      <p:pic>
        <p:nvPicPr>
          <p:cNvPr id="5" name="Picture 5"/>
          <p:cNvPicPr>
            <a:picLocks noChangeAspect="1"/>
          </p:cNvPicPr>
          <p:nvPr/>
        </p:nvPicPr>
        <p:blipFill>
          <a:blip r:embed="rId4"/>
          <a:srcRect t="2943" b="2943"/>
          <a:stretch>
            <a:fillRect/>
          </a:stretch>
        </p:blipFill>
        <p:spPr>
          <a:xfrm>
            <a:off x="12831975" y="5394702"/>
            <a:ext cx="4496815" cy="4220737"/>
          </a:xfrm>
          <a:prstGeom prst="rect">
            <a:avLst/>
          </a:prstGeom>
        </p:spPr>
      </p:pic>
      <p:pic>
        <p:nvPicPr>
          <p:cNvPr id="6" name="Picture 6"/>
          <p:cNvPicPr>
            <a:picLocks noChangeAspect="1"/>
          </p:cNvPicPr>
          <p:nvPr/>
        </p:nvPicPr>
        <p:blipFill>
          <a:blip r:embed="rId5"/>
          <a:srcRect/>
          <a:stretch>
            <a:fillRect/>
          </a:stretch>
        </p:blipFill>
        <p:spPr>
          <a:xfrm>
            <a:off x="4203865" y="4775203"/>
            <a:ext cx="3417748" cy="4840236"/>
          </a:xfrm>
          <a:prstGeom prst="rect">
            <a:avLst/>
          </a:prstGeom>
        </p:spPr>
      </p:pic>
      <p:pic>
        <p:nvPicPr>
          <p:cNvPr id="7" name="Picture 7"/>
          <p:cNvPicPr>
            <a:picLocks noChangeAspect="1"/>
          </p:cNvPicPr>
          <p:nvPr/>
        </p:nvPicPr>
        <p:blipFill>
          <a:blip r:embed="rId6"/>
          <a:srcRect l="12260" r="13793"/>
          <a:stretch>
            <a:fillRect/>
          </a:stretch>
        </p:blipFill>
        <p:spPr>
          <a:xfrm>
            <a:off x="8050238" y="4836988"/>
            <a:ext cx="3579750" cy="4778451"/>
          </a:xfrm>
          <a:prstGeom prst="rect">
            <a:avLst/>
          </a:prstGeom>
        </p:spPr>
      </p:pic>
      <p:sp>
        <p:nvSpPr>
          <p:cNvPr id="8" name="TextBox 8"/>
          <p:cNvSpPr txBox="1"/>
          <p:nvPr/>
        </p:nvSpPr>
        <p:spPr>
          <a:xfrm>
            <a:off x="782484" y="1019175"/>
            <a:ext cx="8992881" cy="1380976"/>
          </a:xfrm>
          <a:prstGeom prst="rect">
            <a:avLst/>
          </a:prstGeom>
        </p:spPr>
        <p:txBody>
          <a:bodyPr lIns="0" tIns="0" rIns="0" bIns="0" rtlCol="0" anchor="t">
            <a:spAutoFit/>
          </a:bodyPr>
          <a:lstStyle/>
          <a:p>
            <a:pPr>
              <a:lnSpc>
                <a:spcPts val="10800"/>
              </a:lnSpc>
            </a:pPr>
            <a:r>
              <a:rPr lang="en-US" sz="9000">
                <a:solidFill>
                  <a:srgbClr val="000000"/>
                </a:solidFill>
                <a:latin typeface="Open Sauce SemiBold"/>
              </a:rPr>
              <a:t>Aktivitelerimiz</a:t>
            </a:r>
          </a:p>
        </p:txBody>
      </p:sp>
      <p:sp>
        <p:nvSpPr>
          <p:cNvPr id="9" name="TextBox 9"/>
          <p:cNvSpPr txBox="1"/>
          <p:nvPr/>
        </p:nvSpPr>
        <p:spPr>
          <a:xfrm>
            <a:off x="-291629" y="3247379"/>
            <a:ext cx="10770132" cy="555403"/>
          </a:xfrm>
          <a:prstGeom prst="rect">
            <a:avLst/>
          </a:prstGeom>
        </p:spPr>
        <p:txBody>
          <a:bodyPr lIns="0" tIns="0" rIns="0" bIns="0" rtlCol="0" anchor="t">
            <a:spAutoFit/>
          </a:bodyPr>
          <a:lstStyle/>
          <a:p>
            <a:pPr algn="ctr">
              <a:lnSpc>
                <a:spcPts val="4562"/>
              </a:lnSpc>
              <a:spcBef>
                <a:spcPct val="0"/>
              </a:spcBef>
            </a:pPr>
            <a:r>
              <a:rPr lang="en-US" sz="3258" spc="202">
                <a:solidFill>
                  <a:srgbClr val="000000"/>
                </a:solidFill>
                <a:latin typeface="Open Sauce"/>
              </a:rPr>
              <a:t>Geleneksel tanışma kahvaltıları</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E4DE"/>
        </a:solidFill>
        <a:effectLst/>
      </p:bgPr>
    </p:bg>
    <p:spTree>
      <p:nvGrpSpPr>
        <p:cNvPr id="1" name=""/>
        <p:cNvGrpSpPr/>
        <p:nvPr/>
      </p:nvGrpSpPr>
      <p:grpSpPr>
        <a:xfrm>
          <a:off x="0" y="0"/>
          <a:ext cx="0" cy="0"/>
          <a:chOff x="0" y="0"/>
          <a:chExt cx="0" cy="0"/>
        </a:xfrm>
      </p:grpSpPr>
      <p:sp>
        <p:nvSpPr>
          <p:cNvPr id="2" name="AutoShape 2"/>
          <p:cNvSpPr/>
          <p:nvPr/>
        </p:nvSpPr>
        <p:spPr>
          <a:xfrm>
            <a:off x="251970" y="2804374"/>
            <a:ext cx="9523395" cy="1343861"/>
          </a:xfrm>
          <a:prstGeom prst="rect">
            <a:avLst/>
          </a:prstGeom>
          <a:solidFill>
            <a:srgbClr val="FFFFFF"/>
          </a:solidFill>
        </p:spPr>
      </p:sp>
      <p:pic>
        <p:nvPicPr>
          <p:cNvPr id="3" name="Picture 3"/>
          <p:cNvPicPr>
            <a:picLocks noChangeAspect="1"/>
          </p:cNvPicPr>
          <p:nvPr/>
        </p:nvPicPr>
        <p:blipFill>
          <a:blip r:embed="rId2"/>
          <a:srcRect l="1047" r="1047"/>
          <a:stretch>
            <a:fillRect/>
          </a:stretch>
        </p:blipFill>
        <p:spPr>
          <a:xfrm>
            <a:off x="251970" y="4820335"/>
            <a:ext cx="4120524" cy="4192333"/>
          </a:xfrm>
          <a:prstGeom prst="rect">
            <a:avLst/>
          </a:prstGeom>
        </p:spPr>
      </p:pic>
      <p:pic>
        <p:nvPicPr>
          <p:cNvPr id="4" name="Picture 4"/>
          <p:cNvPicPr>
            <a:picLocks noChangeAspect="1"/>
          </p:cNvPicPr>
          <p:nvPr/>
        </p:nvPicPr>
        <p:blipFill>
          <a:blip r:embed="rId3"/>
          <a:srcRect/>
          <a:stretch>
            <a:fillRect/>
          </a:stretch>
        </p:blipFill>
        <p:spPr>
          <a:xfrm>
            <a:off x="11875987" y="543489"/>
            <a:ext cx="5958342" cy="3713324"/>
          </a:xfrm>
          <a:prstGeom prst="rect">
            <a:avLst/>
          </a:prstGeom>
        </p:spPr>
      </p:pic>
      <p:pic>
        <p:nvPicPr>
          <p:cNvPr id="5" name="Picture 5"/>
          <p:cNvPicPr>
            <a:picLocks noChangeAspect="1"/>
          </p:cNvPicPr>
          <p:nvPr/>
        </p:nvPicPr>
        <p:blipFill>
          <a:blip r:embed="rId4"/>
          <a:srcRect b="2200"/>
          <a:stretch>
            <a:fillRect/>
          </a:stretch>
        </p:blipFill>
        <p:spPr>
          <a:xfrm>
            <a:off x="4898889" y="4820335"/>
            <a:ext cx="4245111" cy="4192333"/>
          </a:xfrm>
          <a:prstGeom prst="rect">
            <a:avLst/>
          </a:prstGeom>
        </p:spPr>
      </p:pic>
      <p:pic>
        <p:nvPicPr>
          <p:cNvPr id="6" name="Picture 6"/>
          <p:cNvPicPr>
            <a:picLocks noChangeAspect="1"/>
          </p:cNvPicPr>
          <p:nvPr/>
        </p:nvPicPr>
        <p:blipFill>
          <a:blip r:embed="rId5"/>
          <a:srcRect/>
          <a:stretch>
            <a:fillRect/>
          </a:stretch>
        </p:blipFill>
        <p:spPr>
          <a:xfrm>
            <a:off x="13350579" y="5143500"/>
            <a:ext cx="4483751" cy="4501929"/>
          </a:xfrm>
          <a:prstGeom prst="rect">
            <a:avLst/>
          </a:prstGeom>
        </p:spPr>
      </p:pic>
      <p:pic>
        <p:nvPicPr>
          <p:cNvPr id="7" name="Picture 7"/>
          <p:cNvPicPr>
            <a:picLocks noChangeAspect="1"/>
          </p:cNvPicPr>
          <p:nvPr/>
        </p:nvPicPr>
        <p:blipFill>
          <a:blip r:embed="rId6"/>
          <a:srcRect/>
          <a:stretch>
            <a:fillRect/>
          </a:stretch>
        </p:blipFill>
        <p:spPr>
          <a:xfrm>
            <a:off x="9667875" y="4820335"/>
            <a:ext cx="2958691" cy="4192333"/>
          </a:xfrm>
          <a:prstGeom prst="rect">
            <a:avLst/>
          </a:prstGeom>
        </p:spPr>
      </p:pic>
      <p:sp>
        <p:nvSpPr>
          <p:cNvPr id="8" name="TextBox 8"/>
          <p:cNvSpPr txBox="1"/>
          <p:nvPr/>
        </p:nvSpPr>
        <p:spPr>
          <a:xfrm>
            <a:off x="782484" y="1019175"/>
            <a:ext cx="8992881" cy="1380976"/>
          </a:xfrm>
          <a:prstGeom prst="rect">
            <a:avLst/>
          </a:prstGeom>
        </p:spPr>
        <p:txBody>
          <a:bodyPr lIns="0" tIns="0" rIns="0" bIns="0" rtlCol="0" anchor="t">
            <a:spAutoFit/>
          </a:bodyPr>
          <a:lstStyle/>
          <a:p>
            <a:pPr>
              <a:lnSpc>
                <a:spcPts val="10800"/>
              </a:lnSpc>
            </a:pPr>
            <a:r>
              <a:rPr lang="en-US" sz="9000">
                <a:solidFill>
                  <a:srgbClr val="000000"/>
                </a:solidFill>
                <a:latin typeface="Open Sauce SemiBold"/>
              </a:rPr>
              <a:t>Aktivitelerimiz</a:t>
            </a:r>
          </a:p>
        </p:txBody>
      </p:sp>
      <p:sp>
        <p:nvSpPr>
          <p:cNvPr id="9" name="TextBox 9"/>
          <p:cNvSpPr txBox="1"/>
          <p:nvPr/>
        </p:nvSpPr>
        <p:spPr>
          <a:xfrm>
            <a:off x="-371398" y="3165266"/>
            <a:ext cx="10770132" cy="555403"/>
          </a:xfrm>
          <a:prstGeom prst="rect">
            <a:avLst/>
          </a:prstGeom>
        </p:spPr>
        <p:txBody>
          <a:bodyPr lIns="0" tIns="0" rIns="0" bIns="0" rtlCol="0" anchor="t">
            <a:spAutoFit/>
          </a:bodyPr>
          <a:lstStyle/>
          <a:p>
            <a:pPr algn="ctr">
              <a:lnSpc>
                <a:spcPts val="4562"/>
              </a:lnSpc>
              <a:spcBef>
                <a:spcPct val="0"/>
              </a:spcBef>
            </a:pPr>
            <a:r>
              <a:rPr lang="en-US" sz="3258" spc="202">
                <a:solidFill>
                  <a:srgbClr val="000000"/>
                </a:solidFill>
                <a:latin typeface="Open Sauce"/>
              </a:rPr>
              <a:t>Kurslar, seminerler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894FF"/>
        </a:solidFill>
        <a:effectLst/>
      </p:bgPr>
    </p:bg>
    <p:spTree>
      <p:nvGrpSpPr>
        <p:cNvPr id="1" name=""/>
        <p:cNvGrpSpPr/>
        <p:nvPr/>
      </p:nvGrpSpPr>
      <p:grpSpPr>
        <a:xfrm>
          <a:off x="0" y="0"/>
          <a:ext cx="0" cy="0"/>
          <a:chOff x="0" y="0"/>
          <a:chExt cx="0" cy="0"/>
        </a:xfrm>
      </p:grpSpPr>
      <p:sp>
        <p:nvSpPr>
          <p:cNvPr id="2" name="AutoShape 2"/>
          <p:cNvSpPr/>
          <p:nvPr/>
        </p:nvSpPr>
        <p:spPr>
          <a:xfrm>
            <a:off x="251970" y="2804374"/>
            <a:ext cx="9523395" cy="1343861"/>
          </a:xfrm>
          <a:prstGeom prst="rect">
            <a:avLst/>
          </a:prstGeom>
          <a:solidFill>
            <a:srgbClr val="FFFFFF"/>
          </a:solidFill>
        </p:spPr>
      </p:sp>
      <p:pic>
        <p:nvPicPr>
          <p:cNvPr id="3" name="Picture 3"/>
          <p:cNvPicPr>
            <a:picLocks noChangeAspect="1"/>
          </p:cNvPicPr>
          <p:nvPr/>
        </p:nvPicPr>
        <p:blipFill>
          <a:blip r:embed="rId2"/>
          <a:srcRect/>
          <a:stretch>
            <a:fillRect/>
          </a:stretch>
        </p:blipFill>
        <p:spPr>
          <a:xfrm>
            <a:off x="251970" y="4723491"/>
            <a:ext cx="5791952" cy="3260167"/>
          </a:xfrm>
          <a:prstGeom prst="rect">
            <a:avLst/>
          </a:prstGeom>
        </p:spPr>
      </p:pic>
      <p:pic>
        <p:nvPicPr>
          <p:cNvPr id="4" name="Picture 4"/>
          <p:cNvPicPr>
            <a:picLocks noChangeAspect="1"/>
          </p:cNvPicPr>
          <p:nvPr/>
        </p:nvPicPr>
        <p:blipFill>
          <a:blip r:embed="rId3"/>
          <a:srcRect/>
          <a:stretch>
            <a:fillRect/>
          </a:stretch>
        </p:blipFill>
        <p:spPr>
          <a:xfrm>
            <a:off x="12008842" y="658222"/>
            <a:ext cx="4648276" cy="3483859"/>
          </a:xfrm>
          <a:prstGeom prst="rect">
            <a:avLst/>
          </a:prstGeom>
        </p:spPr>
      </p:pic>
      <p:pic>
        <p:nvPicPr>
          <p:cNvPr id="5" name="Picture 5"/>
          <p:cNvPicPr>
            <a:picLocks noChangeAspect="1"/>
          </p:cNvPicPr>
          <p:nvPr/>
        </p:nvPicPr>
        <p:blipFill>
          <a:blip r:embed="rId4"/>
          <a:srcRect b="6340"/>
          <a:stretch>
            <a:fillRect/>
          </a:stretch>
        </p:blipFill>
        <p:spPr>
          <a:xfrm>
            <a:off x="401673" y="8383708"/>
            <a:ext cx="5492545" cy="491375"/>
          </a:xfrm>
          <a:prstGeom prst="rect">
            <a:avLst/>
          </a:prstGeom>
        </p:spPr>
      </p:pic>
      <p:pic>
        <p:nvPicPr>
          <p:cNvPr id="6" name="Picture 6"/>
          <p:cNvPicPr>
            <a:picLocks noChangeAspect="1"/>
          </p:cNvPicPr>
          <p:nvPr/>
        </p:nvPicPr>
        <p:blipFill>
          <a:blip r:embed="rId5"/>
          <a:srcRect/>
          <a:stretch>
            <a:fillRect/>
          </a:stretch>
        </p:blipFill>
        <p:spPr>
          <a:xfrm>
            <a:off x="12008842" y="4399376"/>
            <a:ext cx="4648276" cy="648229"/>
          </a:xfrm>
          <a:prstGeom prst="rect">
            <a:avLst/>
          </a:prstGeom>
        </p:spPr>
      </p:pic>
      <p:pic>
        <p:nvPicPr>
          <p:cNvPr id="7" name="Picture 7"/>
          <p:cNvPicPr>
            <a:picLocks noChangeAspect="1"/>
          </p:cNvPicPr>
          <p:nvPr/>
        </p:nvPicPr>
        <p:blipFill>
          <a:blip r:embed="rId6"/>
          <a:srcRect/>
          <a:stretch>
            <a:fillRect/>
          </a:stretch>
        </p:blipFill>
        <p:spPr>
          <a:xfrm>
            <a:off x="6369556" y="4822566"/>
            <a:ext cx="4997536" cy="3161092"/>
          </a:xfrm>
          <a:prstGeom prst="rect">
            <a:avLst/>
          </a:prstGeom>
        </p:spPr>
      </p:pic>
      <p:pic>
        <p:nvPicPr>
          <p:cNvPr id="8" name="Picture 8"/>
          <p:cNvPicPr>
            <a:picLocks noChangeAspect="1"/>
          </p:cNvPicPr>
          <p:nvPr/>
        </p:nvPicPr>
        <p:blipFill>
          <a:blip r:embed="rId7"/>
          <a:srcRect t="9941" r="30813"/>
          <a:stretch>
            <a:fillRect/>
          </a:stretch>
        </p:blipFill>
        <p:spPr>
          <a:xfrm>
            <a:off x="6666018" y="8383708"/>
            <a:ext cx="4701074" cy="473828"/>
          </a:xfrm>
          <a:prstGeom prst="rect">
            <a:avLst/>
          </a:prstGeom>
        </p:spPr>
      </p:pic>
      <p:pic>
        <p:nvPicPr>
          <p:cNvPr id="9" name="Picture 9"/>
          <p:cNvPicPr>
            <a:picLocks noChangeAspect="1"/>
          </p:cNvPicPr>
          <p:nvPr/>
        </p:nvPicPr>
        <p:blipFill>
          <a:blip r:embed="rId8"/>
          <a:srcRect/>
          <a:stretch>
            <a:fillRect/>
          </a:stretch>
        </p:blipFill>
        <p:spPr>
          <a:xfrm>
            <a:off x="12008842" y="5666712"/>
            <a:ext cx="4648276" cy="2611324"/>
          </a:xfrm>
          <a:prstGeom prst="rect">
            <a:avLst/>
          </a:prstGeom>
        </p:spPr>
      </p:pic>
      <p:pic>
        <p:nvPicPr>
          <p:cNvPr id="10" name="Picture 10"/>
          <p:cNvPicPr>
            <a:picLocks noChangeAspect="1"/>
          </p:cNvPicPr>
          <p:nvPr/>
        </p:nvPicPr>
        <p:blipFill>
          <a:blip r:embed="rId9"/>
          <a:srcRect r="44976"/>
          <a:stretch>
            <a:fillRect/>
          </a:stretch>
        </p:blipFill>
        <p:spPr>
          <a:xfrm>
            <a:off x="12138891" y="8535211"/>
            <a:ext cx="4518227" cy="539535"/>
          </a:xfrm>
          <a:prstGeom prst="rect">
            <a:avLst/>
          </a:prstGeom>
        </p:spPr>
      </p:pic>
      <p:sp>
        <p:nvSpPr>
          <p:cNvPr id="11" name="TextBox 11"/>
          <p:cNvSpPr txBox="1"/>
          <p:nvPr/>
        </p:nvSpPr>
        <p:spPr>
          <a:xfrm>
            <a:off x="782484" y="1019175"/>
            <a:ext cx="8992881" cy="1380976"/>
          </a:xfrm>
          <a:prstGeom prst="rect">
            <a:avLst/>
          </a:prstGeom>
        </p:spPr>
        <p:txBody>
          <a:bodyPr lIns="0" tIns="0" rIns="0" bIns="0" rtlCol="0" anchor="t">
            <a:spAutoFit/>
          </a:bodyPr>
          <a:lstStyle/>
          <a:p>
            <a:pPr>
              <a:lnSpc>
                <a:spcPts val="10800"/>
              </a:lnSpc>
            </a:pPr>
            <a:r>
              <a:rPr lang="en-US" sz="9000">
                <a:solidFill>
                  <a:srgbClr val="000000"/>
                </a:solidFill>
                <a:latin typeface="Open Sauce SemiBold"/>
              </a:rPr>
              <a:t>Aktivitelerimiz</a:t>
            </a:r>
          </a:p>
        </p:txBody>
      </p:sp>
      <p:sp>
        <p:nvSpPr>
          <p:cNvPr id="12" name="TextBox 12"/>
          <p:cNvSpPr txBox="1"/>
          <p:nvPr/>
        </p:nvSpPr>
        <p:spPr>
          <a:xfrm>
            <a:off x="-371398" y="3165266"/>
            <a:ext cx="10770132" cy="555403"/>
          </a:xfrm>
          <a:prstGeom prst="rect">
            <a:avLst/>
          </a:prstGeom>
        </p:spPr>
        <p:txBody>
          <a:bodyPr lIns="0" tIns="0" rIns="0" bIns="0" rtlCol="0" anchor="t">
            <a:spAutoFit/>
          </a:bodyPr>
          <a:lstStyle/>
          <a:p>
            <a:pPr algn="ctr">
              <a:lnSpc>
                <a:spcPts val="4562"/>
              </a:lnSpc>
              <a:spcBef>
                <a:spcPct val="0"/>
              </a:spcBef>
            </a:pPr>
            <a:r>
              <a:rPr lang="en-US" sz="3258" spc="202">
                <a:solidFill>
                  <a:srgbClr val="000000"/>
                </a:solidFill>
                <a:latin typeface="Open Sauce"/>
              </a:rPr>
              <a:t>Teknik geziler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E4DE"/>
        </a:solidFill>
        <a:effectLst/>
      </p:bgPr>
    </p:bg>
    <p:spTree>
      <p:nvGrpSpPr>
        <p:cNvPr id="1" name=""/>
        <p:cNvGrpSpPr/>
        <p:nvPr/>
      </p:nvGrpSpPr>
      <p:grpSpPr>
        <a:xfrm>
          <a:off x="0" y="0"/>
          <a:ext cx="0" cy="0"/>
          <a:chOff x="0" y="0"/>
          <a:chExt cx="0" cy="0"/>
        </a:xfrm>
      </p:grpSpPr>
      <p:sp>
        <p:nvSpPr>
          <p:cNvPr id="2" name="AutoShape 2"/>
          <p:cNvSpPr/>
          <p:nvPr/>
        </p:nvSpPr>
        <p:spPr>
          <a:xfrm>
            <a:off x="253022" y="3430078"/>
            <a:ext cx="9803562" cy="1116115"/>
          </a:xfrm>
          <a:prstGeom prst="rect">
            <a:avLst/>
          </a:prstGeom>
          <a:solidFill>
            <a:srgbClr val="FFFFFF"/>
          </a:solidFill>
        </p:spPr>
      </p:sp>
      <p:pic>
        <p:nvPicPr>
          <p:cNvPr id="3" name="Picture 3"/>
          <p:cNvPicPr>
            <a:picLocks noChangeAspect="1"/>
          </p:cNvPicPr>
          <p:nvPr/>
        </p:nvPicPr>
        <p:blipFill>
          <a:blip r:embed="rId2"/>
          <a:srcRect/>
          <a:stretch>
            <a:fillRect/>
          </a:stretch>
        </p:blipFill>
        <p:spPr>
          <a:xfrm>
            <a:off x="10808689" y="608095"/>
            <a:ext cx="6960673" cy="4138779"/>
          </a:xfrm>
          <a:prstGeom prst="rect">
            <a:avLst/>
          </a:prstGeom>
        </p:spPr>
      </p:pic>
      <p:pic>
        <p:nvPicPr>
          <p:cNvPr id="4" name="Picture 4"/>
          <p:cNvPicPr>
            <a:picLocks noChangeAspect="1"/>
          </p:cNvPicPr>
          <p:nvPr/>
        </p:nvPicPr>
        <p:blipFill>
          <a:blip r:embed="rId3"/>
          <a:srcRect b="2494"/>
          <a:stretch>
            <a:fillRect/>
          </a:stretch>
        </p:blipFill>
        <p:spPr>
          <a:xfrm>
            <a:off x="407607" y="5316160"/>
            <a:ext cx="5041400" cy="3558149"/>
          </a:xfrm>
          <a:prstGeom prst="rect">
            <a:avLst/>
          </a:prstGeom>
        </p:spPr>
      </p:pic>
      <p:pic>
        <p:nvPicPr>
          <p:cNvPr id="5" name="Picture 5"/>
          <p:cNvPicPr>
            <a:picLocks noChangeAspect="1"/>
          </p:cNvPicPr>
          <p:nvPr/>
        </p:nvPicPr>
        <p:blipFill>
          <a:blip r:embed="rId4"/>
          <a:srcRect/>
          <a:stretch>
            <a:fillRect/>
          </a:stretch>
        </p:blipFill>
        <p:spPr>
          <a:xfrm>
            <a:off x="5726418" y="5143500"/>
            <a:ext cx="3936371" cy="4131833"/>
          </a:xfrm>
          <a:prstGeom prst="rect">
            <a:avLst/>
          </a:prstGeom>
        </p:spPr>
      </p:pic>
      <p:pic>
        <p:nvPicPr>
          <p:cNvPr id="6" name="Picture 6"/>
          <p:cNvPicPr>
            <a:picLocks noChangeAspect="1"/>
          </p:cNvPicPr>
          <p:nvPr/>
        </p:nvPicPr>
        <p:blipFill>
          <a:blip r:embed="rId5"/>
          <a:srcRect/>
          <a:stretch>
            <a:fillRect/>
          </a:stretch>
        </p:blipFill>
        <p:spPr>
          <a:xfrm>
            <a:off x="10065057" y="5316160"/>
            <a:ext cx="3097477" cy="4131833"/>
          </a:xfrm>
          <a:prstGeom prst="rect">
            <a:avLst/>
          </a:prstGeom>
        </p:spPr>
      </p:pic>
      <p:pic>
        <p:nvPicPr>
          <p:cNvPr id="7" name="Picture 7"/>
          <p:cNvPicPr>
            <a:picLocks noChangeAspect="1"/>
          </p:cNvPicPr>
          <p:nvPr/>
        </p:nvPicPr>
        <p:blipFill>
          <a:blip r:embed="rId6"/>
          <a:srcRect/>
          <a:stretch>
            <a:fillRect/>
          </a:stretch>
        </p:blipFill>
        <p:spPr>
          <a:xfrm>
            <a:off x="6284946" y="321481"/>
            <a:ext cx="3780111" cy="2785890"/>
          </a:xfrm>
          <a:prstGeom prst="rect">
            <a:avLst/>
          </a:prstGeom>
        </p:spPr>
      </p:pic>
      <p:pic>
        <p:nvPicPr>
          <p:cNvPr id="8" name="Picture 8"/>
          <p:cNvPicPr>
            <a:picLocks noChangeAspect="1"/>
          </p:cNvPicPr>
          <p:nvPr/>
        </p:nvPicPr>
        <p:blipFill>
          <a:blip r:embed="rId7"/>
          <a:srcRect/>
          <a:stretch>
            <a:fillRect/>
          </a:stretch>
        </p:blipFill>
        <p:spPr>
          <a:xfrm>
            <a:off x="13562584" y="5143500"/>
            <a:ext cx="4206779" cy="4131833"/>
          </a:xfrm>
          <a:prstGeom prst="rect">
            <a:avLst/>
          </a:prstGeom>
        </p:spPr>
      </p:pic>
      <p:sp>
        <p:nvSpPr>
          <p:cNvPr id="9" name="TextBox 9"/>
          <p:cNvSpPr txBox="1"/>
          <p:nvPr/>
        </p:nvSpPr>
        <p:spPr>
          <a:xfrm>
            <a:off x="792009" y="1019175"/>
            <a:ext cx="4532142" cy="1380976"/>
          </a:xfrm>
          <a:prstGeom prst="rect">
            <a:avLst/>
          </a:prstGeom>
        </p:spPr>
        <p:txBody>
          <a:bodyPr lIns="0" tIns="0" rIns="0" bIns="0" rtlCol="0" anchor="t">
            <a:spAutoFit/>
          </a:bodyPr>
          <a:lstStyle/>
          <a:p>
            <a:pPr>
              <a:lnSpc>
                <a:spcPts val="10800"/>
              </a:lnSpc>
            </a:pPr>
            <a:r>
              <a:rPr lang="en-US" sz="9000">
                <a:solidFill>
                  <a:srgbClr val="000000"/>
                </a:solidFill>
                <a:latin typeface="Open Sauce SemiBold"/>
              </a:rPr>
              <a:t>Projeler</a:t>
            </a:r>
          </a:p>
        </p:txBody>
      </p:sp>
      <p:sp>
        <p:nvSpPr>
          <p:cNvPr id="10" name="TextBox 10"/>
          <p:cNvSpPr txBox="1"/>
          <p:nvPr/>
        </p:nvSpPr>
        <p:spPr>
          <a:xfrm>
            <a:off x="0" y="3677096"/>
            <a:ext cx="10309606" cy="555403"/>
          </a:xfrm>
          <a:prstGeom prst="rect">
            <a:avLst/>
          </a:prstGeom>
        </p:spPr>
        <p:txBody>
          <a:bodyPr lIns="0" tIns="0" rIns="0" bIns="0" rtlCol="0" anchor="t">
            <a:spAutoFit/>
          </a:bodyPr>
          <a:lstStyle/>
          <a:p>
            <a:pPr algn="ctr">
              <a:lnSpc>
                <a:spcPts val="4562"/>
              </a:lnSpc>
              <a:spcBef>
                <a:spcPct val="0"/>
              </a:spcBef>
            </a:pPr>
            <a:r>
              <a:rPr lang="en-US" sz="3258" spc="202">
                <a:solidFill>
                  <a:srgbClr val="000000"/>
                </a:solidFill>
                <a:latin typeface="Open Sauce"/>
              </a:rPr>
              <a:t> TÜBİTAK tarafından desteklenen projeler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894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777773" y="687568"/>
            <a:ext cx="6481527" cy="9168108"/>
          </a:xfrm>
          <a:prstGeom prst="rect">
            <a:avLst/>
          </a:prstGeom>
        </p:spPr>
      </p:pic>
      <p:pic>
        <p:nvPicPr>
          <p:cNvPr id="3" name="Picture 3"/>
          <p:cNvPicPr>
            <a:picLocks noChangeAspect="1"/>
          </p:cNvPicPr>
          <p:nvPr/>
        </p:nvPicPr>
        <p:blipFill>
          <a:blip r:embed="rId3"/>
          <a:srcRect/>
          <a:stretch>
            <a:fillRect/>
          </a:stretch>
        </p:blipFill>
        <p:spPr>
          <a:xfrm>
            <a:off x="770499" y="6061524"/>
            <a:ext cx="5742303" cy="3794152"/>
          </a:xfrm>
          <a:prstGeom prst="rect">
            <a:avLst/>
          </a:prstGeom>
        </p:spPr>
      </p:pic>
      <p:sp>
        <p:nvSpPr>
          <p:cNvPr id="4" name="AutoShape 4"/>
          <p:cNvSpPr/>
          <p:nvPr/>
        </p:nvSpPr>
        <p:spPr>
          <a:xfrm>
            <a:off x="251970" y="2322551"/>
            <a:ext cx="9523395" cy="3373031"/>
          </a:xfrm>
          <a:prstGeom prst="rect">
            <a:avLst/>
          </a:prstGeom>
          <a:solidFill>
            <a:srgbClr val="FFFFFF"/>
          </a:solidFill>
        </p:spPr>
      </p:sp>
      <p:pic>
        <p:nvPicPr>
          <p:cNvPr id="5" name="Picture 5"/>
          <p:cNvPicPr>
            <a:picLocks noChangeAspect="1"/>
          </p:cNvPicPr>
          <p:nvPr/>
        </p:nvPicPr>
        <p:blipFill>
          <a:blip r:embed="rId4"/>
          <a:srcRect t="13919" b="15129"/>
          <a:stretch>
            <a:fillRect/>
          </a:stretch>
        </p:blipFill>
        <p:spPr>
          <a:xfrm>
            <a:off x="7362778" y="6061524"/>
            <a:ext cx="3006502" cy="3794152"/>
          </a:xfrm>
          <a:prstGeom prst="rect">
            <a:avLst/>
          </a:prstGeom>
        </p:spPr>
      </p:pic>
      <p:sp>
        <p:nvSpPr>
          <p:cNvPr id="6" name="TextBox 6"/>
          <p:cNvSpPr txBox="1"/>
          <p:nvPr/>
        </p:nvSpPr>
        <p:spPr>
          <a:xfrm>
            <a:off x="770499" y="678043"/>
            <a:ext cx="7718384" cy="1380976"/>
          </a:xfrm>
          <a:prstGeom prst="rect">
            <a:avLst/>
          </a:prstGeom>
        </p:spPr>
        <p:txBody>
          <a:bodyPr lIns="0" tIns="0" rIns="0" bIns="0" rtlCol="0" anchor="t">
            <a:spAutoFit/>
          </a:bodyPr>
          <a:lstStyle/>
          <a:p>
            <a:pPr>
              <a:lnSpc>
                <a:spcPts val="10800"/>
              </a:lnSpc>
            </a:pPr>
            <a:r>
              <a:rPr lang="en-US" sz="9000">
                <a:solidFill>
                  <a:srgbClr val="000000"/>
                </a:solidFill>
                <a:latin typeface="Open Sauce SemiBold"/>
              </a:rPr>
              <a:t>TEKNOFEST</a:t>
            </a:r>
          </a:p>
        </p:txBody>
      </p:sp>
      <p:sp>
        <p:nvSpPr>
          <p:cNvPr id="7" name="TextBox 7"/>
          <p:cNvSpPr txBox="1"/>
          <p:nvPr/>
        </p:nvSpPr>
        <p:spPr>
          <a:xfrm>
            <a:off x="251970" y="2595479"/>
            <a:ext cx="9523395" cy="2779550"/>
          </a:xfrm>
          <a:prstGeom prst="rect">
            <a:avLst/>
          </a:prstGeom>
        </p:spPr>
        <p:txBody>
          <a:bodyPr lIns="0" tIns="0" rIns="0" bIns="0" rtlCol="0" anchor="t">
            <a:spAutoFit/>
          </a:bodyPr>
          <a:lstStyle/>
          <a:p>
            <a:pPr algn="ctr">
              <a:lnSpc>
                <a:spcPts val="3722"/>
              </a:lnSpc>
              <a:spcBef>
                <a:spcPct val="0"/>
              </a:spcBef>
            </a:pPr>
            <a:r>
              <a:rPr lang="en-US" sz="2658" spc="164">
                <a:solidFill>
                  <a:srgbClr val="000000"/>
                </a:solidFill>
                <a:latin typeface="Open Sauce"/>
              </a:rPr>
              <a:t>TEKNOFEST KARADENİZ Trabzon yarışması</a:t>
            </a:r>
          </a:p>
          <a:p>
            <a:pPr algn="ctr">
              <a:lnSpc>
                <a:spcPts val="3722"/>
              </a:lnSpc>
              <a:spcBef>
                <a:spcPct val="0"/>
              </a:spcBef>
            </a:pPr>
            <a:r>
              <a:rPr lang="en-US" sz="2658" spc="164">
                <a:solidFill>
                  <a:srgbClr val="000000"/>
                </a:solidFill>
                <a:latin typeface="Open Sauce Bold"/>
              </a:rPr>
              <a:t>Çevre ve Enerji Teknolojileri</a:t>
            </a:r>
            <a:r>
              <a:rPr lang="en-US" sz="2658" spc="164">
                <a:solidFill>
                  <a:srgbClr val="000000"/>
                </a:solidFill>
                <a:latin typeface="Open Sauce"/>
              </a:rPr>
              <a:t> Kategorisinde MMK METENERJİ ekibi “</a:t>
            </a:r>
            <a:r>
              <a:rPr lang="en-US" sz="2658" spc="164">
                <a:solidFill>
                  <a:srgbClr val="000000"/>
                </a:solidFill>
                <a:latin typeface="Open Sauce Bold"/>
              </a:rPr>
              <a:t>Piezoelektriksel Malzeme Kullanılarak Üretilen Tekerlekler Desteği ile Elektrikli Araçlara Jeneratör Üretimi </a:t>
            </a:r>
            <a:r>
              <a:rPr lang="en-US" sz="2658" spc="164">
                <a:solidFill>
                  <a:srgbClr val="000000"/>
                </a:solidFill>
                <a:latin typeface="Open Sauce"/>
              </a:rPr>
              <a:t>“ başlıklı projeleri ile finalist olarak yarıştı.</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181</Words>
  <Application>Microsoft Office PowerPoint</Application>
  <PresentationFormat>Özel</PresentationFormat>
  <Paragraphs>35</Paragraphs>
  <Slides>13</Slides>
  <Notes>0</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13</vt:i4>
      </vt:variant>
    </vt:vector>
  </HeadingPairs>
  <TitlesOfParts>
    <vt:vector size="21" baseType="lpstr">
      <vt:lpstr>Arial</vt:lpstr>
      <vt:lpstr>Calibri</vt:lpstr>
      <vt:lpstr>Open Sauce Bold</vt:lpstr>
      <vt:lpstr>Poppins Light Bold</vt:lpstr>
      <vt:lpstr>Open Sauce</vt:lpstr>
      <vt:lpstr>Open Sauce SemiBold</vt:lpstr>
      <vt:lpstr>Open Sauce SemiBold Bold</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Mavi ve Pembe Sade ve Temel Tez Eğitim Taslağı Sunum</dc:title>
  <cp:lastModifiedBy>serhat akçay</cp:lastModifiedBy>
  <cp:revision>2</cp:revision>
  <dcterms:created xsi:type="dcterms:W3CDTF">2006-08-16T00:00:00Z</dcterms:created>
  <dcterms:modified xsi:type="dcterms:W3CDTF">2022-09-22T11:49:43Z</dcterms:modified>
  <dc:identifier>DAFMysamW5M</dc:identifier>
</cp:coreProperties>
</file>